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1" r:id="rId11"/>
    <p:sldId id="272" r:id="rId12"/>
    <p:sldId id="265" r:id="rId13"/>
    <p:sldId id="266" r:id="rId14"/>
    <p:sldId id="267" r:id="rId15"/>
    <p:sldId id="268" r:id="rId16"/>
    <p:sldId id="269" r:id="rId17"/>
    <p:sldId id="270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478A3-3A62-4416-8EB7-4182111DD271}" type="datetimeFigureOut">
              <a:rPr lang="ru-RU" smtClean="0"/>
              <a:t>17.12.2024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FFC59-B16A-40CD-AB26-473E50134B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0216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478A3-3A62-4416-8EB7-4182111DD271}" type="datetimeFigureOut">
              <a:rPr lang="ru-RU" smtClean="0"/>
              <a:t>17.12.2024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FFC59-B16A-40CD-AB26-473E50134B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9561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478A3-3A62-4416-8EB7-4182111DD271}" type="datetimeFigureOut">
              <a:rPr lang="ru-RU" smtClean="0"/>
              <a:t>17.12.2024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FFC59-B16A-40CD-AB26-473E50134B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1211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478A3-3A62-4416-8EB7-4182111DD271}" type="datetimeFigureOut">
              <a:rPr lang="ru-RU" smtClean="0"/>
              <a:t>17.12.2024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FFC59-B16A-40CD-AB26-473E50134B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89595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478A3-3A62-4416-8EB7-4182111DD271}" type="datetimeFigureOut">
              <a:rPr lang="ru-RU" smtClean="0"/>
              <a:t>17.12.2024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FFC59-B16A-40CD-AB26-473E50134B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10534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478A3-3A62-4416-8EB7-4182111DD271}" type="datetimeFigureOut">
              <a:rPr lang="ru-RU" smtClean="0"/>
              <a:t>17.12.2024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FFC59-B16A-40CD-AB26-473E50134B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24306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478A3-3A62-4416-8EB7-4182111DD271}" type="datetimeFigureOut">
              <a:rPr lang="ru-RU" smtClean="0"/>
              <a:t>17.12.2024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FFC59-B16A-40CD-AB26-473E50134B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55035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478A3-3A62-4416-8EB7-4182111DD271}" type="datetimeFigureOut">
              <a:rPr lang="ru-RU" smtClean="0"/>
              <a:t>17.12.2024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FFC59-B16A-40CD-AB26-473E50134B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40049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478A3-3A62-4416-8EB7-4182111DD271}" type="datetimeFigureOut">
              <a:rPr lang="ru-RU" smtClean="0"/>
              <a:t>17.12.2024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FFC59-B16A-40CD-AB26-473E50134B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15475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478A3-3A62-4416-8EB7-4182111DD271}" type="datetimeFigureOut">
              <a:rPr lang="ru-RU" smtClean="0"/>
              <a:t>17.12.2024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FFC59-B16A-40CD-AB26-473E50134B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00596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478A3-3A62-4416-8EB7-4182111DD271}" type="datetimeFigureOut">
              <a:rPr lang="ru-RU" smtClean="0"/>
              <a:t>17.12.2024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FFC59-B16A-40CD-AB26-473E50134B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8667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8478A3-3A62-4416-8EB7-4182111DD271}" type="datetimeFigureOut">
              <a:rPr lang="ru-RU" smtClean="0"/>
              <a:t>17.12.2024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CFFC59-B16A-40CD-AB26-473E50134B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5024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45223" y="2321170"/>
            <a:ext cx="9170377" cy="144655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8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Литература</a:t>
            </a:r>
            <a:endParaRPr lang="ru-RU" sz="8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6655" y="123554"/>
            <a:ext cx="3525716" cy="208338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431" y="4315974"/>
            <a:ext cx="3543300" cy="2358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954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83777" y="662816"/>
            <a:ext cx="7658099" cy="5509200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Солнце вышло тогда из лица Его.</a:t>
            </a:r>
          </a:p>
          <a:p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Месяц светлый — из груди Его.</a:t>
            </a:r>
          </a:p>
          <a:p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Звезды частые — из очей Его.</a:t>
            </a:r>
          </a:p>
          <a:p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Зори ясные — из бровей Его.</a:t>
            </a:r>
          </a:p>
          <a:p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Ночи темные — да из дум Его.</a:t>
            </a:r>
          </a:p>
          <a:p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Ветры буйные — из дыхания.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4919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158933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97978" y="1635369"/>
            <a:ext cx="9319846" cy="280076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8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Тема:</a:t>
            </a:r>
          </a:p>
          <a:p>
            <a:pPr algn="ctr"/>
            <a:r>
              <a:rPr lang="ru-RU" sz="8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«Славянский миф»</a:t>
            </a:r>
            <a:endParaRPr lang="ru-RU" sz="8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10092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4107" y="1055078"/>
            <a:ext cx="11421208" cy="517064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7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 </a:t>
            </a:r>
          </a:p>
          <a:p>
            <a:pPr algn="ctr"/>
            <a:r>
              <a:rPr lang="ru-RU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«Ознакомление 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 славянским мифом и его </a:t>
            </a:r>
            <a:r>
              <a:rPr lang="ru-RU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особенностью»</a:t>
            </a:r>
            <a:endParaRPr lang="ru-RU" sz="2000" dirty="0"/>
          </a:p>
          <a:p>
            <a:pPr algn="ctr"/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2142791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70438" y="1292470"/>
            <a:ext cx="10629900" cy="357020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6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МИФ</a:t>
            </a:r>
          </a:p>
          <a:p>
            <a:pPr algn="ctr"/>
            <a:r>
              <a:rPr lang="ru-RU" sz="6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предание, вид устного народного творчества.</a:t>
            </a:r>
            <a:endParaRPr lang="ru-RU" sz="8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89771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845390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04448" y="202223"/>
            <a:ext cx="11227776" cy="6427080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342900" lvl="0" indent="-342900" algn="ctr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ru-RU" sz="3600" b="1" dirty="0" smtClean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Кромешный-</a:t>
            </a:r>
            <a:r>
              <a:rPr lang="ru-RU" sz="3600" dirty="0" smtClean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беспросветный</a:t>
            </a:r>
            <a:r>
              <a:rPr lang="ru-RU" sz="36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непроглядный</a:t>
            </a:r>
            <a:endParaRPr lang="ru-RU" sz="3600" dirty="0" smtClean="0">
              <a:solidFill>
                <a:srgbClr val="333333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ctr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ru-RU" sz="36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Пронизать</a:t>
            </a:r>
            <a:r>
              <a:rPr lang="ru-RU" sz="36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резко проникнуть внутрь кого- то чего- то.</a:t>
            </a:r>
            <a:endParaRPr lang="ru-RU" sz="3600" dirty="0" smtClean="0">
              <a:solidFill>
                <a:srgbClr val="333333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ctr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ru-RU" sz="36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Нега </a:t>
            </a:r>
            <a:r>
              <a:rPr lang="ru-RU" sz="3600" dirty="0" smtClean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</a:p>
          <a:p>
            <a:pPr lvl="0" algn="ctr">
              <a:lnSpc>
                <a:spcPct val="115000"/>
              </a:lnSpc>
              <a:spcAft>
                <a:spcPts val="1000"/>
              </a:spcAft>
            </a:pPr>
            <a:r>
              <a:rPr lang="ru-RU" sz="3600" dirty="0" smtClean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1) Состояние полного довольства; жизнь без нужды и забот. </a:t>
            </a:r>
            <a:endParaRPr lang="ru-RU" sz="3600" dirty="0" smtClean="0">
              <a:solidFill>
                <a:srgbClr val="333333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lnSpc>
                <a:spcPct val="115000"/>
              </a:lnSpc>
              <a:spcAft>
                <a:spcPts val="1000"/>
              </a:spcAft>
            </a:pPr>
            <a:r>
              <a:rPr lang="ru-RU" sz="3600" dirty="0" smtClean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36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Блаженство, упоение. </a:t>
            </a:r>
          </a:p>
          <a:p>
            <a:pPr lvl="0" algn="ctr">
              <a:lnSpc>
                <a:spcPct val="115000"/>
              </a:lnSpc>
              <a:spcAft>
                <a:spcPts val="1000"/>
              </a:spcAft>
            </a:pPr>
            <a:r>
              <a:rPr lang="ru-RU" sz="3600" dirty="0" smtClean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36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Нежность, </a:t>
            </a:r>
            <a:r>
              <a:rPr lang="ru-RU" sz="3600" dirty="0" smtClean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ласковость.</a:t>
            </a:r>
            <a:r>
              <a:rPr lang="ru-RU" sz="3600" dirty="0">
                <a:solidFill>
                  <a:srgbClr val="333333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3600" dirty="0">
                <a:solidFill>
                  <a:srgbClr val="333333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600" b="1" dirty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ru-RU" sz="3600" dirty="0" smtClean="0">
                <a:solidFill>
                  <a:srgbClr val="333333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3600" b="1" dirty="0" smtClean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Вертеп </a:t>
            </a:r>
            <a:r>
              <a:rPr lang="ru-RU" sz="36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3600" dirty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трущоба, бедное, скромное жилище</a:t>
            </a:r>
            <a:r>
              <a:rPr lang="ru-RU" sz="3200" dirty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3200" dirty="0">
              <a:solidFill>
                <a:srgbClr val="333333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02476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43454" y="703385"/>
            <a:ext cx="8953500" cy="5440464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6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Ярило</a:t>
            </a:r>
            <a:r>
              <a:rPr lang="ru-RU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— языческий бог солнца, весны, плодородия и любви у древних восточных славян.</a:t>
            </a:r>
            <a:endParaRPr lang="ru-RU" sz="5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05224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56439" y="228601"/>
            <a:ext cx="5969977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Основной этап: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группа :Используя данную ссылку на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интернет-ресурс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дайте наиболее подходящие определения  данным понятиям.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https://sinonim.org/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группа: Используя словарик в конце учебника найдите определения данным понятиям.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97337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3797" y="772580"/>
            <a:ext cx="6658463" cy="4987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21493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33859" y="210988"/>
            <a:ext cx="11705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Группа </a:t>
            </a:r>
            <a:r>
              <a:rPr lang="ru-RU" b="1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905043" y="210988"/>
            <a:ext cx="11128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Группа 2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92521" y="815339"/>
            <a:ext cx="384223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Олицетворение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действие по значению гл. олицетворить, олицетворять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 такого действия; воплощение, конкретное, наглядное, реальное выражение чего-либо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филол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(филологическое) вид метафоры, перенесение свойств одушевленных предметов на неодушевленные</a:t>
            </a:r>
            <a:r>
              <a:rPr lang="ru-RU" dirty="0"/>
              <a:t/>
            </a:r>
            <a:br>
              <a:rPr lang="ru-RU" dirty="0"/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05347" y="1099039"/>
            <a:ext cx="2708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Сравнение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075224" y="1705706"/>
            <a:ext cx="277250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3A3A3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Сравнение – это процесс определения сходств и различий между двумя или более объектами, явлениями или понятиями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78501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b="28859"/>
          <a:stretch/>
        </p:blipFill>
        <p:spPr>
          <a:xfrm>
            <a:off x="228600" y="905609"/>
            <a:ext cx="11693769" cy="4659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4478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68222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97978" y="1635369"/>
            <a:ext cx="9319846" cy="280076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8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Тема:</a:t>
            </a:r>
          </a:p>
          <a:p>
            <a:pPr algn="ctr"/>
            <a:r>
              <a:rPr lang="ru-RU" sz="8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«Славянский миф»</a:t>
            </a:r>
            <a:endParaRPr lang="ru-RU" sz="8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96440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4107" y="1055078"/>
            <a:ext cx="11421208" cy="517064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7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 </a:t>
            </a:r>
          </a:p>
          <a:p>
            <a:pPr algn="ctr"/>
            <a:r>
              <a:rPr lang="ru-RU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«Ознакомление 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 славянским мифом и его </a:t>
            </a:r>
            <a:r>
              <a:rPr lang="ru-RU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особенностью»</a:t>
            </a:r>
            <a:endParaRPr lang="ru-RU" sz="2000" dirty="0"/>
          </a:p>
          <a:p>
            <a:pPr algn="ctr"/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8520446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6477" y="2532184"/>
            <a:ext cx="10524392" cy="132343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урок!</a:t>
            </a:r>
            <a:endParaRPr lang="ru-RU" sz="8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354331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205</Words>
  <Application>Microsoft Office PowerPoint</Application>
  <PresentationFormat>Широкоэкранный</PresentationFormat>
  <Paragraphs>44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Huawei</dc:creator>
  <cp:lastModifiedBy>Huawei</cp:lastModifiedBy>
  <cp:revision>8</cp:revision>
  <dcterms:created xsi:type="dcterms:W3CDTF">2024-09-30T21:41:38Z</dcterms:created>
  <dcterms:modified xsi:type="dcterms:W3CDTF">2024-12-16T22:18:41Z</dcterms:modified>
</cp:coreProperties>
</file>